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67" r:id="rId2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00" d="100"/>
          <a:sy n="100" d="100"/>
        </p:scale>
        <p:origin x="-103" y="-1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cmalone05:Desktop:DATA:T1%20data%20PFCE%20090512:IR-T1-gasexperiments-PFCE-0901212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18"/>
  <c:chart>
    <c:autoTitleDeleted val="1"/>
    <c:plotArea>
      <c:layout/>
      <c:scatterChart>
        <c:scatterStyle val="lineMarker"/>
        <c:ser>
          <c:idx val="0"/>
          <c:order val="0"/>
          <c:spPr>
            <a:ln w="47625">
              <a:noFill/>
            </a:ln>
          </c:spPr>
          <c:marker>
            <c:symbol val="square"/>
            <c:size val="4"/>
          </c:marker>
          <c:trendline>
            <c:trendlineType val="linear"/>
            <c:dispRSqr val="1"/>
            <c:dispEq val="1"/>
            <c:trendlineLbl>
              <c:layout>
                <c:manualLayout>
                  <c:x val="0.13715170757909201"/>
                  <c:y val="0.13663231298081097"/>
                </c:manualLayout>
              </c:layout>
              <c:numFmt formatCode="General" sourceLinked="0"/>
              <c:txPr>
                <a:bodyPr/>
                <a:lstStyle/>
                <a:p>
                  <a:pPr>
                    <a:defRPr sz="1400"/>
                  </a:pPr>
                  <a:endParaRPr lang="en-US"/>
                </a:p>
              </c:txPr>
            </c:trendlineLbl>
          </c:trendline>
          <c:errBars>
            <c:errDir val="y"/>
            <c:errBarType val="both"/>
            <c:errValType val="cust"/>
            <c:plus>
              <c:numRef>
                <c:f>'final data, plot'!$F$5:$F$7</c:f>
                <c:numCache>
                  <c:formatCode>General</c:formatCode>
                  <c:ptCount val="3"/>
                  <c:pt idx="0">
                    <c:v>2.8554431885782286E-2</c:v>
                  </c:pt>
                  <c:pt idx="1">
                    <c:v>1.3479121500612711E-2</c:v>
                  </c:pt>
                  <c:pt idx="2">
                    <c:v>9.8732474708400908E-2</c:v>
                  </c:pt>
                </c:numCache>
              </c:numRef>
            </c:plus>
            <c:minus>
              <c:numRef>
                <c:f>'final data, plot'!$F$5:$F$7</c:f>
                <c:numCache>
                  <c:formatCode>General</c:formatCode>
                  <c:ptCount val="3"/>
                  <c:pt idx="0">
                    <c:v>2.8554431885782286E-2</c:v>
                  </c:pt>
                  <c:pt idx="1">
                    <c:v>1.3479121500612711E-2</c:v>
                  </c:pt>
                  <c:pt idx="2">
                    <c:v>9.8732474708400908E-2</c:v>
                  </c:pt>
                </c:numCache>
              </c:numRef>
            </c:minus>
          </c:errBars>
          <c:xVal>
            <c:numRef>
              <c:f>'final data, plot'!$B$5:$B$7</c:f>
              <c:numCache>
                <c:formatCode>General</c:formatCode>
                <c:ptCount val="3"/>
                <c:pt idx="0">
                  <c:v>0</c:v>
                </c:pt>
                <c:pt idx="1">
                  <c:v>21</c:v>
                </c:pt>
                <c:pt idx="2">
                  <c:v>100</c:v>
                </c:pt>
              </c:numCache>
            </c:numRef>
          </c:xVal>
          <c:yVal>
            <c:numRef>
              <c:f>'final data, plot'!$E$5:$E$7</c:f>
              <c:numCache>
                <c:formatCode>General</c:formatCode>
                <c:ptCount val="3"/>
                <c:pt idx="0">
                  <c:v>0.60975609756097671</c:v>
                </c:pt>
                <c:pt idx="1">
                  <c:v>0.97087378640776678</c:v>
                </c:pt>
                <c:pt idx="2">
                  <c:v>2.3551577955723042</c:v>
                </c:pt>
              </c:numCache>
            </c:numRef>
          </c:yVal>
        </c:ser>
        <c:axId val="37239040"/>
        <c:axId val="37286656"/>
      </c:scatterChart>
      <c:valAx>
        <c:axId val="37239040"/>
        <c:scaling>
          <c:orientation val="minMax"/>
          <c:min val="0"/>
        </c:scaling>
        <c:axPos val="b"/>
        <c:title>
          <c:tx>
            <c:rich>
              <a:bodyPr/>
              <a:lstStyle/>
              <a:p>
                <a:pPr>
                  <a:defRPr sz="1600"/>
                </a:pPr>
                <a:r>
                  <a:rPr lang="en-US" sz="1600" dirty="0" smtClean="0"/>
                  <a:t>Dissolved Oxygen (%)</a:t>
                </a:r>
                <a:endParaRPr lang="en-US" sz="1600" dirty="0"/>
              </a:p>
            </c:rich>
          </c:tx>
        </c:title>
        <c:numFmt formatCode="General" sourceLinked="1"/>
        <c:majorTickMark val="none"/>
        <c:tickLblPos val="nextTo"/>
        <c:crossAx val="37286656"/>
        <c:crosses val="autoZero"/>
        <c:crossBetween val="midCat"/>
      </c:valAx>
      <c:valAx>
        <c:axId val="37286656"/>
        <c:scaling>
          <c:orientation val="minMax"/>
        </c:scaling>
        <c:axPos val="l"/>
        <c:majorGridlines/>
        <c:title>
          <c:tx>
            <c:rich>
              <a:bodyPr/>
              <a:lstStyle/>
              <a:p>
                <a:pPr>
                  <a:defRPr sz="1600"/>
                </a:pPr>
                <a:r>
                  <a:rPr lang="en-US" sz="1600"/>
                  <a:t>R1 (1/T1 sec-1)</a:t>
                </a:r>
              </a:p>
            </c:rich>
          </c:tx>
        </c:title>
        <c:numFmt formatCode="General" sourceLinked="1"/>
        <c:majorTickMark val="none"/>
        <c:tickLblPos val="nextTo"/>
        <c:crossAx val="37239040"/>
        <c:crosses val="autoZero"/>
        <c:crossBetween val="midCat"/>
      </c:valAx>
    </c:plotArea>
    <c:plotVisOnly val="1"/>
    <c:dispBlanksAs val="gap"/>
  </c:chart>
  <c:externalData r:id="rId1"/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7B8675F0-3558-4D94-A449-79978321ED18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13316" name="Rectangle 4"/>
          <p:cNvSpPr>
            <a:spLocks noGrp="1" noRo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307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Calibri" pitchFamily="34" charset="0"/>
              </a:defRPr>
            </a:lvl1pPr>
          </a:lstStyle>
          <a:p>
            <a:pPr>
              <a:defRPr/>
            </a:pPr>
            <a:fld id="{D00ECD8B-5725-42CC-8CF0-E7A2D98C0DA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Rectangle 2"/>
          <p:cNvSpPr>
            <a:spLocks noGrp="1" noRo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5362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8398B6-0005-46A6-93B1-36D3DF720F93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C89668-AE14-4800-B151-0A77785E422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6C7B65-CEAB-45EA-A149-C08DC0FB50FC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A95775-55A9-4E49-82D2-1711C5B7B0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4B9BFD-D21E-49CE-95B3-EB1F469CFFB6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3821EC-AFA3-4A61-91B3-975EB862575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FE4DF-A307-4DC0-8AF9-89C2290BD261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C488CE-3CEB-4957-B356-7023D74FC5A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867FAB-C356-4F0A-8700-AF4C2CD577CB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479308-321B-4F77-910D-813ACB1357D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4A3B2D-FB9B-4984-B11E-7F91972F5110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6AA328-9E89-48B1-B6CA-6757AFBB6F0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A5F632-0B61-4092-8E19-56A477F8A969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FAE4CC-D066-4F87-8AFA-A0D0E47B089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6F3FAA-AF23-4A41-8D04-EE6B777AA7F4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162AD7-A9CC-407C-A6CF-20B7D28094F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F81838-DF70-4D83-B6C6-677159545998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9F4D8F-454B-48A6-826E-43E742530AD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2F9227-2F22-4304-A09B-AF6C205F7FD4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7BDFCE-EA09-4C58-9F73-00B6C4135C7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1B37B41-2D1A-4DED-B6E9-10E9EE57DB79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238BCA-831D-43D2-A7C6-1BE9FDFA45D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1621413-3A57-4B35-B8DD-5FB69107AB8D}" type="datetimeFigureOut">
              <a:rPr lang="en-US"/>
              <a:pPr>
                <a:defRPr/>
              </a:pPr>
              <a:t>9/21/2012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50AAD5A-9207-47EA-988A-242DBD90DD8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/>
          <p:cNvGraphicFramePr>
            <a:graphicFrameLocks/>
          </p:cNvGraphicFramePr>
          <p:nvPr/>
        </p:nvGraphicFramePr>
        <p:xfrm>
          <a:off x="164943" y="1017127"/>
          <a:ext cx="8979057" cy="584087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926</TotalTime>
  <Words>0</Words>
  <Application>Microsoft Macintosh PowerPoint</Application>
  <PresentationFormat>On-screen Show (4:3)</PresentationFormat>
  <Paragraphs>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Slide 1</vt:lpstr>
    </vt:vector>
  </TitlesOfParts>
  <Company>self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T1 Measurements of Perfluoro-15-crown-5-ether (PFCE) nanoemulsion at various concentrations of oxygen</dc:title>
  <dc:creator>Christopher D Malone</dc:creator>
  <cp:lastModifiedBy>Hillcrest</cp:lastModifiedBy>
  <cp:revision>30</cp:revision>
  <dcterms:created xsi:type="dcterms:W3CDTF">2012-09-18T22:51:14Z</dcterms:created>
  <dcterms:modified xsi:type="dcterms:W3CDTF">2012-09-21T20:25:12Z</dcterms:modified>
</cp:coreProperties>
</file>